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64" r:id="rId2"/>
    <p:sldId id="435" r:id="rId3"/>
    <p:sldId id="307" r:id="rId4"/>
    <p:sldId id="466" r:id="rId5"/>
    <p:sldId id="456" r:id="rId6"/>
    <p:sldId id="462" r:id="rId7"/>
    <p:sldId id="471" r:id="rId8"/>
    <p:sldId id="472" r:id="rId9"/>
    <p:sldId id="473" r:id="rId10"/>
    <p:sldId id="474" r:id="rId11"/>
    <p:sldId id="476" r:id="rId12"/>
    <p:sldId id="477" r:id="rId13"/>
    <p:sldId id="478" r:id="rId14"/>
    <p:sldId id="465" r:id="rId1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02" y="82"/>
      </p:cViewPr>
      <p:guideLst>
        <p:guide orient="horz" pos="1620"/>
        <p:guide pos="28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  <a:t>2020/6/6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 charset="0"/>
                <a:ea typeface="+mn-ea"/>
                <a:cs typeface="+mn-cs"/>
              </a:r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 Light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 Light" charset="0"/>
                <a:ea typeface="+mn-ea"/>
                <a:cs typeface="+mn-cs"/>
              </a:r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 Light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027682" y="1465333"/>
            <a:ext cx="2101051" cy="28000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14514" r="8696" b="14514"/>
          <a:stretch>
            <a:fillRect/>
          </a:stretch>
        </p:blipFill>
        <p:spPr>
          <a:xfrm>
            <a:off x="135075" y="823998"/>
            <a:ext cx="4054788" cy="3495504"/>
          </a:xfrm>
          <a:custGeom>
            <a:avLst/>
            <a:gdLst>
              <a:gd name="connsiteX0" fmla="*/ 873877 w 4054788"/>
              <a:gd name="connsiteY0" fmla="*/ 0 h 3495504"/>
              <a:gd name="connsiteX1" fmla="*/ 3180912 w 4054788"/>
              <a:gd name="connsiteY1" fmla="*/ 0 h 3495504"/>
              <a:gd name="connsiteX2" fmla="*/ 4054788 w 4054788"/>
              <a:gd name="connsiteY2" fmla="*/ 1747752 h 3495504"/>
              <a:gd name="connsiteX3" fmla="*/ 3180912 w 4054788"/>
              <a:gd name="connsiteY3" fmla="*/ 3495504 h 3495504"/>
              <a:gd name="connsiteX4" fmla="*/ 873877 w 4054788"/>
              <a:gd name="connsiteY4" fmla="*/ 3495504 h 3495504"/>
              <a:gd name="connsiteX5" fmla="*/ 0 w 4054788"/>
              <a:gd name="connsiteY5" fmla="*/ 1747752 h 349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4788" h="3495504">
                <a:moveTo>
                  <a:pt x="873877" y="0"/>
                </a:moveTo>
                <a:lnTo>
                  <a:pt x="3180912" y="0"/>
                </a:lnTo>
                <a:lnTo>
                  <a:pt x="4054788" y="1747752"/>
                </a:lnTo>
                <a:lnTo>
                  <a:pt x="3180912" y="3495504"/>
                </a:lnTo>
                <a:lnTo>
                  <a:pt x="873877" y="3495504"/>
                </a:lnTo>
                <a:lnTo>
                  <a:pt x="0" y="1747752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0" y="-1646058"/>
            <a:ext cx="8407020" cy="84356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406181" y="1230352"/>
            <a:ext cx="2492186" cy="2324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280935" y="1230352"/>
            <a:ext cx="2494631" cy="23241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014549" y="1771698"/>
            <a:ext cx="3138353" cy="19716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825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e_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010000" y="1403423"/>
            <a:ext cx="1129235" cy="20004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825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6394873" y="1403423"/>
            <a:ext cx="1129235" cy="20004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825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1614680" y="1403423"/>
            <a:ext cx="1129235" cy="20004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825"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2"/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tretch>
            <a:fillRect/>
          </a:stretch>
        </p:blipFill>
        <p:spPr>
          <a:xfrm>
            <a:off x="19050" y="5715"/>
            <a:ext cx="9160510" cy="5139055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3238500" y="3345815"/>
            <a:ext cx="2705100" cy="4152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altLang="en-US" b="1">
                <a:solidFill>
                  <a:schemeClr val="accent3"/>
                </a:solidFill>
                <a:cs typeface="+mn-lt"/>
              </a:rPr>
              <a:t>H Anarghya - 1BM17IS028</a:t>
            </a:r>
          </a:p>
          <a:p>
            <a:pPr algn="ctr"/>
            <a:r>
              <a:rPr lang="en-IN" altLang="en-US" b="1">
                <a:solidFill>
                  <a:schemeClr val="accent3"/>
                </a:solidFill>
                <a:cs typeface="+mn-lt"/>
              </a:rPr>
              <a:t>Pannaga Sharma M L - 1BM17IS053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IMG-20200526-WA0007"/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tretch>
            <a:fillRect/>
          </a:stretch>
        </p:blipFill>
        <p:spPr>
          <a:xfrm>
            <a:off x="5374640" y="2856230"/>
            <a:ext cx="3795395" cy="2266950"/>
          </a:xfrm>
          <a:prstGeom prst="rect">
            <a:avLst/>
          </a:prstGeom>
        </p:spPr>
      </p:pic>
      <p:pic>
        <p:nvPicPr>
          <p:cNvPr id="7" name="Picture Placeholder 1" descr="IMG-20200526-WA0002"/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tretch>
            <a:fillRect/>
          </a:stretch>
        </p:blipFill>
        <p:spPr>
          <a:xfrm>
            <a:off x="-11430" y="-25400"/>
            <a:ext cx="3925570" cy="2261235"/>
          </a:xfrm>
          <a:prstGeom prst="rect">
            <a:avLst/>
          </a:prstGeom>
        </p:spPr>
      </p:pic>
      <p:pic>
        <p:nvPicPr>
          <p:cNvPr id="8" name="Picture Placeholder 1" descr="IMG-20200526-WA0008"/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tretch>
            <a:fillRect/>
          </a:stretch>
        </p:blipFill>
        <p:spPr>
          <a:xfrm>
            <a:off x="5375275" y="-25400"/>
            <a:ext cx="3794760" cy="2261235"/>
          </a:xfrm>
          <a:prstGeom prst="rect">
            <a:avLst/>
          </a:prstGeom>
        </p:spPr>
      </p:pic>
      <p:pic>
        <p:nvPicPr>
          <p:cNvPr id="9" name="Picture Placeholder 2" descr="IMG-20200526-WA00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430" y="2809875"/>
            <a:ext cx="3924935" cy="231330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683635" y="1231900"/>
            <a:ext cx="160972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265670" y="2282190"/>
            <a:ext cx="0" cy="453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1"/>
          </p:cNvCxnSpPr>
          <p:nvPr/>
        </p:nvCxnSpPr>
        <p:spPr>
          <a:xfrm flipH="1">
            <a:off x="3970655" y="3989705"/>
            <a:ext cx="1403985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G-20200526-WA001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184140" y="1563370"/>
            <a:ext cx="3595370" cy="2435225"/>
          </a:xfrm>
          <a:prstGeom prst="rect">
            <a:avLst/>
          </a:prstGeom>
        </p:spPr>
      </p:pic>
      <p:pic>
        <p:nvPicPr>
          <p:cNvPr id="7" name="Picture Placeholder 1" descr="IMG-20200526-WA0002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300990" y="1563370"/>
            <a:ext cx="3801745" cy="24352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937000" y="3326765"/>
            <a:ext cx="1133475" cy="7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G-20200526-WA0013"/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tretch>
            <a:fillRect/>
          </a:stretch>
        </p:blipFill>
        <p:spPr>
          <a:xfrm>
            <a:off x="-17145" y="1196340"/>
            <a:ext cx="3701415" cy="2750185"/>
          </a:xfrm>
          <a:prstGeom prst="rect">
            <a:avLst/>
          </a:prstGeom>
        </p:spPr>
      </p:pic>
      <p:pic>
        <p:nvPicPr>
          <p:cNvPr id="4" name="Picture Placeholder 3" descr="IMG-20200526-WA0015"/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tretch>
            <a:fillRect/>
          </a:stretch>
        </p:blipFill>
        <p:spPr>
          <a:xfrm>
            <a:off x="5138420" y="-4445"/>
            <a:ext cx="4005580" cy="2256155"/>
          </a:xfrm>
          <a:prstGeom prst="rect">
            <a:avLst/>
          </a:prstGeom>
        </p:spPr>
      </p:pic>
      <p:pic>
        <p:nvPicPr>
          <p:cNvPr id="6" name="Picture Placeholder 2" descr="IMG-20200526-WA0014"/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tretch>
            <a:fillRect/>
          </a:stretch>
        </p:blipFill>
        <p:spPr>
          <a:xfrm>
            <a:off x="5138420" y="2719070"/>
            <a:ext cx="4005580" cy="2441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7" name="Straight Arrow Connector 6"/>
          <p:cNvCxnSpPr/>
          <p:nvPr/>
        </p:nvCxnSpPr>
        <p:spPr>
          <a:xfrm flipV="1">
            <a:off x="3740150" y="1386840"/>
            <a:ext cx="1360170" cy="906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731260" y="2618740"/>
            <a:ext cx="1360170" cy="823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G-20200526-WA0016"/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tretch>
            <a:fillRect/>
          </a:stretch>
        </p:blipFill>
        <p:spPr>
          <a:xfrm>
            <a:off x="0" y="1407331"/>
            <a:ext cx="4287520" cy="2579370"/>
          </a:xfrm>
          <a:prstGeom prst="rect">
            <a:avLst/>
          </a:prstGeom>
        </p:spPr>
      </p:pic>
      <p:pic>
        <p:nvPicPr>
          <p:cNvPr id="12" name="Picture Placeholder 11" descr="IMG-20200526-WA0018"/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tretch>
            <a:fillRect/>
          </a:stretch>
        </p:blipFill>
        <p:spPr>
          <a:xfrm>
            <a:off x="5173748" y="1407966"/>
            <a:ext cx="3912235" cy="257873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10" idx="3"/>
            <a:endCxn id="12" idx="1"/>
          </p:cNvCxnSpPr>
          <p:nvPr/>
        </p:nvCxnSpPr>
        <p:spPr>
          <a:xfrm>
            <a:off x="4287520" y="2697016"/>
            <a:ext cx="886228" cy="3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3"/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tretch>
            <a:fillRect/>
          </a:stretch>
        </p:blipFill>
        <p:spPr>
          <a:xfrm>
            <a:off x="19050" y="15875"/>
            <a:ext cx="9092565" cy="5112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5252720" y="1765378"/>
            <a:ext cx="36042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IN" sz="1400" dirty="0"/>
              <a:t>To make the existing billing system fast, reliable, convenient, informative and to increase the efficiency.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599940" y="1849120"/>
            <a:ext cx="561340" cy="56261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</a:t>
            </a:r>
            <a:endParaRPr lang="zh-CN" altLang="en-US" sz="16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252720" y="2761538"/>
            <a:ext cx="345186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GB" sz="1400" dirty="0">
                <a:sym typeface="+mn-ea"/>
              </a:rPr>
              <a:t>To show cross language interoperability between C# and C++.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4599940" y="2743200"/>
            <a:ext cx="561340" cy="56261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</a:t>
            </a:r>
            <a:endParaRPr lang="zh-CN" altLang="en-US" sz="16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252720" y="3580934"/>
            <a:ext cx="345186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GB" sz="1400" dirty="0">
                <a:sym typeface="+mn-ea"/>
              </a:rPr>
              <a:t>To understand the advantages of the .NET platform which uses a common runtime engine for all languages.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4599940" y="3636645"/>
            <a:ext cx="561340" cy="56261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3</a:t>
            </a:r>
            <a:endParaRPr lang="zh-CN" altLang="en-US" sz="1600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16660" y="2049145"/>
            <a:ext cx="19348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GB" sz="2000" b="1">
                <a:solidFill>
                  <a:schemeClr val="accent1"/>
                </a:solidFill>
                <a:latin typeface="OCR A Extended" panose="02010509020102010303" charset="0"/>
                <a:cs typeface="OCR A Extended" panose="02010509020102010303" charset="0"/>
                <a:sym typeface="+mn-ea"/>
              </a:rPr>
              <a:t>SUPERMARKET BILLING SYSTEM</a:t>
            </a:r>
          </a:p>
        </p:txBody>
      </p:sp>
      <p:sp>
        <p:nvSpPr>
          <p:cNvPr id="9" name="TextBox 12"/>
          <p:cNvSpPr txBox="1"/>
          <p:nvPr/>
        </p:nvSpPr>
        <p:spPr>
          <a:xfrm>
            <a:off x="5702618" y="902178"/>
            <a:ext cx="1675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IN" altLang="en-US" sz="2000" spc="45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vo"/>
                <a:sym typeface="Calibri" panose="020F0502020204030204" pitchFamily="34" charset="0"/>
              </a:rPr>
              <a:t>Objective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932170" y="1369695"/>
            <a:ext cx="121666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Placeholder 3" descr="5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38100" y="678815"/>
            <a:ext cx="4493895" cy="37858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2"/>
          <p:cNvSpPr txBox="1"/>
          <p:nvPr/>
        </p:nvSpPr>
        <p:spPr>
          <a:xfrm>
            <a:off x="388938" y="307818"/>
            <a:ext cx="227901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IN" altLang="en-US" sz="2000" spc="45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vo"/>
                <a:sym typeface="Calibri" panose="020F0502020204030204" pitchFamily="34" charset="0"/>
              </a:rPr>
              <a:t>Flow Diagram</a:t>
            </a:r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649605" y="666750"/>
            <a:ext cx="1639570" cy="762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46EA146-BF6F-4210-A839-10670F430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59" y="101334"/>
            <a:ext cx="4613494" cy="4767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95730" y="1155382"/>
            <a:ext cx="6779895" cy="2780030"/>
            <a:chOff x="2103" y="706"/>
            <a:chExt cx="10677" cy="4378"/>
          </a:xfrm>
        </p:grpSpPr>
        <p:sp>
          <p:nvSpPr>
            <p:cNvPr id="3" name="TextBox 12"/>
            <p:cNvSpPr txBox="1"/>
            <p:nvPr/>
          </p:nvSpPr>
          <p:spPr>
            <a:xfrm>
              <a:off x="5534" y="706"/>
              <a:ext cx="3497" cy="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lnSpc>
                  <a:spcPct val="80000"/>
                </a:lnSpc>
                <a:defRPr/>
              </a:pPr>
              <a:r>
                <a:rPr lang="en-IN" altLang="en-US" sz="2000" spc="450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vo"/>
                  <a:sym typeface="Calibri" panose="020F0502020204030204" pitchFamily="34" charset="0"/>
                </a:rPr>
                <a:t>Methodology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 flipV="1">
              <a:off x="5909" y="1448"/>
              <a:ext cx="2582" cy="12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" name="Freeform 222"/>
            <p:cNvSpPr>
              <a:spLocks noEditPoints="1"/>
            </p:cNvSpPr>
            <p:nvPr/>
          </p:nvSpPr>
          <p:spPr bwMode="auto">
            <a:xfrm>
              <a:off x="2103" y="1976"/>
              <a:ext cx="306" cy="30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pPr defTabSz="685800">
                <a:defRPr/>
              </a:pPr>
              <a:endParaRPr lang="en-US">
                <a:solidFill>
                  <a:srgbClr val="494949"/>
                </a:solidFill>
                <a:latin typeface="Calibri" panose="020F0502020204030204" pitchFamily="34" charset="0"/>
                <a:ea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" name="Text Box 5"/>
            <p:cNvSpPr txBox="1"/>
            <p:nvPr/>
          </p:nvSpPr>
          <p:spPr>
            <a:xfrm>
              <a:off x="2663" y="1894"/>
              <a:ext cx="6656" cy="47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IN" altLang="en-US" dirty="0">
                  <a:sym typeface="+mn-ea"/>
                </a:rPr>
                <a:t>Product details are stored in and retrieved from </a:t>
              </a:r>
              <a:r>
                <a:rPr lang="en-IN" altLang="en-US">
                  <a:sym typeface="+mn-ea"/>
                </a:rPr>
                <a:t>a text file</a:t>
              </a:r>
              <a:r>
                <a:rPr lang="en-IN" altLang="en-US" dirty="0">
                  <a:sym typeface="+mn-ea"/>
                </a:rPr>
                <a:t>.</a:t>
              </a:r>
              <a:endParaRPr lang="en-US" dirty="0"/>
            </a:p>
          </p:txBody>
        </p:sp>
        <p:sp>
          <p:nvSpPr>
            <p:cNvPr id="7" name="Freeform 222"/>
            <p:cNvSpPr>
              <a:spLocks noEditPoints="1"/>
            </p:cNvSpPr>
            <p:nvPr/>
          </p:nvSpPr>
          <p:spPr bwMode="auto">
            <a:xfrm>
              <a:off x="2103" y="2858"/>
              <a:ext cx="306" cy="30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pPr defTabSz="685800">
                <a:defRPr/>
              </a:pPr>
              <a:endParaRPr lang="en-US">
                <a:solidFill>
                  <a:srgbClr val="494949"/>
                </a:solidFill>
                <a:latin typeface="Calibri" panose="020F0502020204030204" pitchFamily="34" charset="0"/>
                <a:ea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Text Box 5"/>
            <p:cNvSpPr txBox="1"/>
            <p:nvPr/>
          </p:nvSpPr>
          <p:spPr>
            <a:xfrm>
              <a:off x="2663" y="2776"/>
              <a:ext cx="8023" cy="47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IN" altLang="en-US" dirty="0">
                  <a:sym typeface="+mn-ea"/>
                </a:rPr>
                <a:t>Customer can view and purchase products through the user interface.</a:t>
              </a:r>
              <a:endParaRPr lang="en-US" dirty="0"/>
            </a:p>
          </p:txBody>
        </p:sp>
        <p:sp>
          <p:nvSpPr>
            <p:cNvPr id="9" name="Freeform 222"/>
            <p:cNvSpPr>
              <a:spLocks noEditPoints="1"/>
            </p:cNvSpPr>
            <p:nvPr/>
          </p:nvSpPr>
          <p:spPr bwMode="auto">
            <a:xfrm>
              <a:off x="2103" y="4694"/>
              <a:ext cx="306" cy="30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pPr defTabSz="685800">
                <a:defRPr/>
              </a:pPr>
              <a:endParaRPr lang="en-US">
                <a:solidFill>
                  <a:srgbClr val="494949"/>
                </a:solidFill>
                <a:latin typeface="Calibri" panose="020F0502020204030204" pitchFamily="34" charset="0"/>
                <a:ea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0" name="Text Box 5"/>
            <p:cNvSpPr txBox="1"/>
            <p:nvPr/>
          </p:nvSpPr>
          <p:spPr>
            <a:xfrm>
              <a:off x="2663" y="4611"/>
              <a:ext cx="5971" cy="47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IN" altLang="en-US" dirty="0">
                  <a:sym typeface="+mn-ea"/>
                </a:rPr>
                <a:t>Admin has access to add, modify, remove products.</a:t>
              </a:r>
              <a:endParaRPr lang="en-US" dirty="0"/>
            </a:p>
          </p:txBody>
        </p:sp>
        <p:sp>
          <p:nvSpPr>
            <p:cNvPr id="11" name="Freeform 222"/>
            <p:cNvSpPr>
              <a:spLocks noEditPoints="1"/>
            </p:cNvSpPr>
            <p:nvPr/>
          </p:nvSpPr>
          <p:spPr bwMode="auto">
            <a:xfrm>
              <a:off x="2103" y="3742"/>
              <a:ext cx="306" cy="308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/>
            <a:lstStyle/>
            <a:p>
              <a:pPr defTabSz="685800">
                <a:defRPr/>
              </a:pPr>
              <a:endParaRPr lang="en-US">
                <a:solidFill>
                  <a:srgbClr val="494949"/>
                </a:solidFill>
                <a:latin typeface="Calibri" panose="020F0502020204030204" pitchFamily="34" charset="0"/>
                <a:ea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" name="Text Box 5"/>
            <p:cNvSpPr txBox="1"/>
            <p:nvPr/>
          </p:nvSpPr>
          <p:spPr>
            <a:xfrm>
              <a:off x="2663" y="3661"/>
              <a:ext cx="10117" cy="4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IN" altLang="en-US" dirty="0">
                  <a:sym typeface="+mn-ea"/>
                </a:rPr>
                <a:t>Total bill is displayed after purchase. The bill can be saved to a file if required.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2"/>
          <p:cNvSpPr txBox="1"/>
          <p:nvPr/>
        </p:nvSpPr>
        <p:spPr>
          <a:xfrm>
            <a:off x="3369311" y="973933"/>
            <a:ext cx="25107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IN" altLang="en-US" sz="2000" spc="45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vo"/>
                <a:sym typeface="Calibri" panose="020F0502020204030204" pitchFamily="34" charset="0"/>
              </a:rPr>
              <a:t>Client Program</a:t>
            </a:r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3804920" y="1498600"/>
            <a:ext cx="1639570" cy="762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8" name="Freeform 222"/>
          <p:cNvSpPr>
            <a:spLocks noEditPoints="1"/>
          </p:cNvSpPr>
          <p:nvPr/>
        </p:nvSpPr>
        <p:spPr bwMode="auto">
          <a:xfrm>
            <a:off x="3316782" y="2473863"/>
            <a:ext cx="194480" cy="195336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34290" tIns="17145" rIns="34290" bIns="17145" numCol="1" anchor="t" anchorCtr="0" compatLnSpc="1"/>
          <a:lstStyle/>
          <a:p>
            <a:pPr defTabSz="685800">
              <a:defRPr/>
            </a:pPr>
            <a:endParaRPr lang="en-US">
              <a:solidFill>
                <a:srgbClr val="494949"/>
              </a:solidFill>
              <a:latin typeface="Calibri" panose="020F0502020204030204" pitchFamily="34" charset="0"/>
              <a:ea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Freeform 222"/>
          <p:cNvSpPr>
            <a:spLocks noEditPoints="1"/>
          </p:cNvSpPr>
          <p:nvPr/>
        </p:nvSpPr>
        <p:spPr bwMode="auto">
          <a:xfrm>
            <a:off x="3316782" y="3233323"/>
            <a:ext cx="194480" cy="195336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34290" tIns="17145" rIns="34290" bIns="17145" numCol="1" anchor="t" anchorCtr="0" compatLnSpc="1"/>
          <a:lstStyle/>
          <a:p>
            <a:pPr defTabSz="685800">
              <a:defRPr/>
            </a:pPr>
            <a:endParaRPr lang="en-US">
              <a:solidFill>
                <a:srgbClr val="494949"/>
              </a:solidFill>
              <a:latin typeface="Calibri" panose="020F0502020204030204" pitchFamily="34" charset="0"/>
              <a:ea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672205" y="2421890"/>
            <a:ext cx="235712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N" altLang="en-US">
                <a:sym typeface="+mn-ea"/>
              </a:rPr>
              <a:t>C# is chosen as client language.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672205" y="3129915"/>
            <a:ext cx="237109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N" altLang="en-US">
                <a:sym typeface="+mn-ea"/>
              </a:rPr>
              <a:t>For UI building we are using C#.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2"/>
          <p:cNvSpPr txBox="1"/>
          <p:nvPr/>
        </p:nvSpPr>
        <p:spPr>
          <a:xfrm>
            <a:off x="3256916" y="973933"/>
            <a:ext cx="27355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IN" altLang="en-US" sz="2000" spc="45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vo"/>
                <a:sym typeface="Calibri" panose="020F0502020204030204" pitchFamily="34" charset="0"/>
              </a:rPr>
              <a:t>Language for dll </a:t>
            </a:r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3804920" y="1611630"/>
            <a:ext cx="1639570" cy="762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8" name="Freeform 222"/>
          <p:cNvSpPr>
            <a:spLocks noEditPoints="1"/>
          </p:cNvSpPr>
          <p:nvPr/>
        </p:nvSpPr>
        <p:spPr bwMode="auto">
          <a:xfrm>
            <a:off x="3316782" y="2473863"/>
            <a:ext cx="194480" cy="195336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34290" tIns="17145" rIns="34290" bIns="17145" numCol="1" anchor="t" anchorCtr="0" compatLnSpc="1"/>
          <a:lstStyle/>
          <a:p>
            <a:pPr defTabSz="685800">
              <a:defRPr/>
            </a:pPr>
            <a:endParaRPr lang="en-US">
              <a:solidFill>
                <a:srgbClr val="494949"/>
              </a:solidFill>
              <a:latin typeface="Calibri" panose="020F0502020204030204" pitchFamily="34" charset="0"/>
              <a:ea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672205" y="2421890"/>
            <a:ext cx="2505710" cy="299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IN" altLang="en-US">
                <a:sym typeface="+mn-ea"/>
              </a:rPr>
              <a:t>C++ is chosen as  language for dll.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2"/>
          <p:cNvSpPr txBox="1"/>
          <p:nvPr/>
        </p:nvSpPr>
        <p:spPr>
          <a:xfrm>
            <a:off x="3966211" y="303373"/>
            <a:ext cx="131699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80000"/>
              </a:lnSpc>
              <a:defRPr/>
            </a:pPr>
            <a:r>
              <a:rPr lang="en-IN" altLang="en-US" sz="2000" spc="45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Arvo"/>
                <a:sym typeface="Calibri" panose="020F0502020204030204" pitchFamily="34" charset="0"/>
              </a:rPr>
              <a:t>Results </a:t>
            </a:r>
          </a:p>
        </p:txBody>
      </p:sp>
      <p:cxnSp>
        <p:nvCxnSpPr>
          <p:cNvPr id="2" name="Straight Connector 1"/>
          <p:cNvCxnSpPr/>
          <p:nvPr/>
        </p:nvCxnSpPr>
        <p:spPr>
          <a:xfrm>
            <a:off x="4159885" y="736600"/>
            <a:ext cx="823595" cy="762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Placeholder 3" descr="IMG-20200526-WA0001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4982845" y="1462405"/>
            <a:ext cx="3709670" cy="2467610"/>
          </a:xfrm>
          <a:prstGeom prst="rect">
            <a:avLst/>
          </a:prstGeom>
        </p:spPr>
      </p:pic>
      <p:pic>
        <p:nvPicPr>
          <p:cNvPr id="3" name="Picture Placeholder 2" descr="IMG-20200526-WA0000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466090" y="1462405"/>
            <a:ext cx="4124325" cy="2467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G-20200526-WA0002"/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tretch>
            <a:fillRect/>
          </a:stretch>
        </p:blipFill>
        <p:spPr>
          <a:xfrm>
            <a:off x="133350" y="1386205"/>
            <a:ext cx="3842385" cy="2517140"/>
          </a:xfrm>
          <a:prstGeom prst="rect">
            <a:avLst/>
          </a:prstGeom>
        </p:spPr>
      </p:pic>
      <p:pic>
        <p:nvPicPr>
          <p:cNvPr id="3" name="Picture Placeholder 2" descr="IMG-20200526-WA0003"/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tretch>
            <a:fillRect/>
          </a:stretch>
        </p:blipFill>
        <p:spPr>
          <a:xfrm>
            <a:off x="5212080" y="1905"/>
            <a:ext cx="3924935" cy="2267585"/>
          </a:xfrm>
          <a:prstGeom prst="rect">
            <a:avLst/>
          </a:prstGeom>
        </p:spPr>
      </p:pic>
      <p:pic>
        <p:nvPicPr>
          <p:cNvPr id="6" name="Picture Placeholder 3" descr="IMG-20200526-WA0004"/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tretch>
            <a:fillRect/>
          </a:stretch>
        </p:blipFill>
        <p:spPr>
          <a:xfrm>
            <a:off x="5212080" y="3028315"/>
            <a:ext cx="3924935" cy="21062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7" name="Straight Arrow Connector 6"/>
          <p:cNvCxnSpPr/>
          <p:nvPr/>
        </p:nvCxnSpPr>
        <p:spPr>
          <a:xfrm flipV="1">
            <a:off x="3815715" y="862965"/>
            <a:ext cx="1367790" cy="989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171055" y="2381885"/>
            <a:ext cx="0" cy="589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IMG-20200526-WA0005"/>
          <p:cNvPicPr>
            <a:picLocks noGrp="1" noChangeAspect="1"/>
          </p:cNvPicPr>
          <p:nvPr>
            <p:ph type="pic" sz="quarter" idx="25"/>
          </p:nvPr>
        </p:nvPicPr>
        <p:blipFill>
          <a:blip r:embed="rId2"/>
          <a:stretch>
            <a:fillRect/>
          </a:stretch>
        </p:blipFill>
        <p:spPr>
          <a:xfrm>
            <a:off x="5180330" y="3175"/>
            <a:ext cx="3972560" cy="2371090"/>
          </a:xfrm>
          <a:prstGeom prst="rect">
            <a:avLst/>
          </a:prstGeom>
        </p:spPr>
      </p:pic>
      <p:pic>
        <p:nvPicPr>
          <p:cNvPr id="5" name="Picture Placeholder 1" descr="IMG-20200526-WA0002"/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tretch>
            <a:fillRect/>
          </a:stretch>
        </p:blipFill>
        <p:spPr>
          <a:xfrm>
            <a:off x="100330" y="1335405"/>
            <a:ext cx="4139565" cy="2472690"/>
          </a:xfrm>
          <a:prstGeom prst="rect">
            <a:avLst/>
          </a:prstGeom>
        </p:spPr>
      </p:pic>
      <p:pic>
        <p:nvPicPr>
          <p:cNvPr id="6" name="Picture Placeholder 3" descr="IMG-20200526-WA0010"/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tretch>
            <a:fillRect/>
          </a:stretch>
        </p:blipFill>
        <p:spPr>
          <a:xfrm>
            <a:off x="5180330" y="2772410"/>
            <a:ext cx="3972560" cy="2370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7" name="Straight Arrow Connector 6"/>
          <p:cNvCxnSpPr/>
          <p:nvPr/>
        </p:nvCxnSpPr>
        <p:spPr>
          <a:xfrm flipV="1">
            <a:off x="4072890" y="1410970"/>
            <a:ext cx="1005205" cy="854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216775" y="2431415"/>
            <a:ext cx="7620" cy="4756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_Office 主题​​">
  <a:themeElements>
    <a:clrScheme name="自定义 47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344ACD"/>
      </a:accent1>
      <a:accent2>
        <a:srgbClr val="6D6D6D"/>
      </a:accent2>
      <a:accent3>
        <a:srgbClr val="344ACD"/>
      </a:accent3>
      <a:accent4>
        <a:srgbClr val="B3B3B3"/>
      </a:accent4>
      <a:accent5>
        <a:srgbClr val="344ACD"/>
      </a:accent5>
      <a:accent6>
        <a:srgbClr val="DFDEDB"/>
      </a:accent6>
      <a:hlink>
        <a:srgbClr val="E7E7E7"/>
      </a:hlink>
      <a:folHlink>
        <a:srgbClr val="D87867"/>
      </a:folHlink>
    </a:clrScheme>
    <a:fontScheme name="标准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154</Words>
  <Application>Microsoft Office PowerPoint</Application>
  <PresentationFormat>On-screen Show (16:9)</PresentationFormat>
  <Paragraphs>24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等线</vt:lpstr>
      <vt:lpstr>Arial</vt:lpstr>
      <vt:lpstr>Calibri</vt:lpstr>
      <vt:lpstr>Lato</vt:lpstr>
      <vt:lpstr>OCR A Extended</vt:lpstr>
      <vt:lpstr>Source Sans Pro Light</vt:lpstr>
      <vt:lpstr>3_Office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Pannaga</dc:creator>
  <cp:lastModifiedBy>Anarghya H</cp:lastModifiedBy>
  <cp:revision>114</cp:revision>
  <dcterms:created xsi:type="dcterms:W3CDTF">2017-05-02T06:39:00Z</dcterms:created>
  <dcterms:modified xsi:type="dcterms:W3CDTF">2020-06-06T08:20:54Z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1033-11.2.0.9232</vt:lpwstr>
  </property>
</Properties>
</file>